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1" autoAdjust="0"/>
    <p:restoredTop sz="55426" autoAdjust="0"/>
  </p:normalViewPr>
  <p:slideViewPr>
    <p:cSldViewPr snapToGrid="0" snapToObjects="1">
      <p:cViewPr varScale="1">
        <p:scale>
          <a:sx n="86" d="100"/>
          <a:sy n="86" d="100"/>
        </p:scale>
        <p:origin x="3208" y="21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I suspect most of</a:t>
            </a:r>
            <a:r>
              <a:rPr lang="en-US" baseline="0" dirty="0"/>
              <a:t> us have heard of ANNs and their use in applications such as </a:t>
            </a:r>
            <a:r>
              <a:rPr lang="en-US" dirty="0"/>
              <a:t>self-driving cars.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if ANNs fulfill their potential there will be </a:t>
            </a:r>
            <a:r>
              <a:rPr lang="en-US" dirty="0"/>
              <a:t>embedded applications that will employ ANNs for various system tasks and that these ANNs to be processed at or near real time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This means these systems will require multiple disparate ANN’s to be running concurrently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endParaRPr lang="en-US" baseline="0" dirty="0"/>
          </a:p>
          <a:p>
            <a:r>
              <a:rPr lang="en-US" baseline="0" dirty="0"/>
              <a:t>But many implementations have focused on using SRAM as an intermediate store often to isolate the system from the slower DRAM accesses.</a:t>
            </a:r>
          </a:p>
          <a:p>
            <a:r>
              <a:rPr lang="en-US" baseline="0" dirty="0"/>
              <a:t>Now this has proved to be very effective  when there are reuse opportunities where these cache-like structures can be loaded from DRAM then accessed multiple times and thus keeping the slower DRAM accesses to a minimum.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</a:p>
          <a:p>
            <a:endParaRPr lang="en-US" baseline="0" dirty="0"/>
          </a:p>
          <a:p>
            <a:r>
              <a:rPr lang="en-US" baseline="0" dirty="0"/>
              <a:t>Now we are considering an embedded system that will not likely have batch </a:t>
            </a:r>
            <a:r>
              <a:rPr lang="en-US" baseline="0"/>
              <a:t>processing opportunities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But other popular types of ANNs such as locally-connected </a:t>
            </a:r>
            <a:r>
              <a:rPr lang="en-US" dirty="0"/>
              <a:t>DNNs with non-shared kernels and LSTM that do not provide these reuse opportunities.</a:t>
            </a:r>
          </a:p>
          <a:p>
            <a:r>
              <a:rPr lang="en-US" dirty="0"/>
              <a:t>So</a:t>
            </a:r>
            <a:r>
              <a:rPr lang="en-US" baseline="0" dirty="0"/>
              <a:t> th</a:t>
            </a:r>
            <a:r>
              <a:rPr lang="en-US" dirty="0"/>
              <a:t>e</a:t>
            </a:r>
            <a:r>
              <a:rPr lang="en-US" baseline="0" dirty="0"/>
              <a:t> embedded application's we are targeting </a:t>
            </a:r>
            <a:r>
              <a:rPr lang="en-US" dirty="0"/>
              <a:t>will </a:t>
            </a:r>
            <a:r>
              <a:rPr lang="en-US" baseline="0" dirty="0"/>
              <a:t>expose limitations of these current SRAM-based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(null)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(null)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43.png"/><Relationship Id="rId4" Type="http://schemas.openxmlformats.org/officeDocument/2006/relationships/package" Target="../embeddings/Microsoft_Excel_Worksheet2.xls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5.png"/><Relationship Id="rId4" Type="http://schemas.openxmlformats.org/officeDocument/2006/relationships/package" Target="../embeddings/Microsoft_Excel_Worksheet4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47.png"/><Relationship Id="rId4" Type="http://schemas.openxmlformats.org/officeDocument/2006/relationships/package" Target="../embeddings/Microsoft_Excel_Worksheet5.xls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8.xlsx"/><Relationship Id="rId5" Type="http://schemas.openxmlformats.org/officeDocument/2006/relationships/image" Target="../media/image51.png"/><Relationship Id="rId4" Type="http://schemas.openxmlformats.org/officeDocument/2006/relationships/package" Target="../embeddings/Microsoft_Excel_Worksheet7.xls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6.png"/><Relationship Id="rId4" Type="http://schemas.openxmlformats.org/officeDocument/2006/relationships/package" Target="../embeddings/Microsoft_Excel_Worksheet10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81.png"/><Relationship Id="rId3" Type="http://schemas.openxmlformats.org/officeDocument/2006/relationships/audio" Target="../media/audio1.bin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9.emf"/><Relationship Id="rId10" Type="http://schemas.openxmlformats.org/officeDocument/2006/relationships/image" Target="../media/image36.emf"/><Relationship Id="rId4" Type="http://schemas.openxmlformats.org/officeDocument/2006/relationships/audio" Target="../media/audio2.bin"/><Relationship Id="rId9" Type="http://schemas.openxmlformats.org/officeDocument/2006/relationships/image" Target="../media/image35.emf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80" y="336567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96" y="190491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39" y="434789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5"/>
            <a:ext cx="2346960" cy="413808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40804D-7CBA-624D-9236-E437B2918C25}"/>
              </a:ext>
            </a:extLst>
          </p:cNvPr>
          <p:cNvSpPr/>
          <p:nvPr/>
        </p:nvSpPr>
        <p:spPr>
          <a:xfrm>
            <a:off x="1694203" y="409653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02" y="370866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AC06CF-1454-C045-A93D-98269A489DD4}"/>
              </a:ext>
            </a:extLst>
          </p:cNvPr>
          <p:cNvSpPr/>
          <p:nvPr/>
        </p:nvSpPr>
        <p:spPr>
          <a:xfrm>
            <a:off x="6836633" y="451718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98" y="4294929"/>
            <a:ext cx="4818708" cy="235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B3232-06DB-CE4B-9AD6-295AD8D04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96" y="2015070"/>
            <a:ext cx="2966329" cy="208055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959B629-2CA9-0D44-A4AF-DEE3B957A091}"/>
              </a:ext>
            </a:extLst>
          </p:cNvPr>
          <p:cNvSpPr/>
          <p:nvPr/>
        </p:nvSpPr>
        <p:spPr>
          <a:xfrm>
            <a:off x="1555738" y="416590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5"/>
            <a:ext cx="2346960" cy="413808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Worksheet" r:id="rId3" imgW="5181600" imgH="2870200" progId="Excel.Sheet.12">
                  <p:embed/>
                </p:oleObj>
              </mc:Choice>
              <mc:Fallback>
                <p:oleObj name="Worksheet" r:id="rId3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0" name="Worksheet" r:id="rId6" imgW="3314700" imgH="965200" progId="Excel.Sheet.12">
                  <p:embed/>
                </p:oleObj>
              </mc:Choice>
              <mc:Fallback>
                <p:oleObj name="Worksheet" r:id="rId6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" name="Worksheet" r:id="rId4" imgW="3060700" imgH="1155700" progId="Excel.Sheet.12">
                  <p:embed/>
                </p:oleObj>
              </mc:Choice>
              <mc:Fallback>
                <p:oleObj name="Worksheet" r:id="rId4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" name="Worksheet" r:id="rId6" imgW="4978400" imgH="2654300" progId="Excel.Sheet.12">
                  <p:embed/>
                </p:oleObj>
              </mc:Choice>
              <mc:Fallback>
                <p:oleObj name="Worksheet" r:id="rId6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Worksheet" r:id="rId4" imgW="2933700" imgH="1155700" progId="Excel.Sheet.12">
                  <p:embed/>
                </p:oleObj>
              </mc:Choice>
              <mc:Fallback>
                <p:oleObj name="Worksheet" r:id="rId4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Worksheet" r:id="rId6" imgW="3771900" imgH="2298700" progId="Excel.Sheet.12">
                  <p:embed/>
                </p:oleObj>
              </mc:Choice>
              <mc:Fallback>
                <p:oleObj name="Worksheet" r:id="rId6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40924"/>
              </p:ext>
            </p:extLst>
          </p:nvPr>
        </p:nvGraphicFramePr>
        <p:xfrm>
          <a:off x="2517140" y="4978273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7140" y="4978273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 ratio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43878" y="6400589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29271" y="5934481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60110" y="547374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52009" y="5476707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2009" y="6400589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EFEE78D-282F-5C49-B824-5C98EC2A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69457"/>
              </p:ext>
            </p:extLst>
          </p:nvPr>
        </p:nvGraphicFramePr>
        <p:xfrm>
          <a:off x="72445" y="2707204"/>
          <a:ext cx="91281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" name="Worksheet" r:id="rId5" imgW="7302500" imgH="1028700" progId="Excel.Sheet.12">
                  <p:embed/>
                </p:oleObj>
              </mc:Choice>
              <mc:Fallback>
                <p:oleObj name="Worksheet" r:id="rId5" imgW="7302500" imgH="102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445" y="2707204"/>
                        <a:ext cx="9128125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A 3DIC solution that includes:</a:t>
            </a:r>
          </a:p>
          <a:p>
            <a:pPr lvl="1"/>
            <a:r>
              <a:rPr lang="en-US" dirty="0"/>
              <a:t>A proposed custom 3D-DRAM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Worksheet" r:id="rId4" imgW="5791200" imgH="965200" progId="Excel.Sheet.12">
                  <p:embed/>
                </p:oleObj>
              </mc:Choice>
              <mc:Fallback>
                <p:oleObj name="Worksheet" r:id="rId4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bandwidth limitations when reuse opportunities do not exist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15824</TotalTime>
  <Words>4227</Words>
  <Application>Microsoft Macintosh PowerPoint</Application>
  <PresentationFormat>Custom</PresentationFormat>
  <Paragraphs>780</Paragraphs>
  <Slides>80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ＭＳ Ｐゴシック</vt:lpstr>
      <vt:lpstr>Arial</vt:lpstr>
      <vt:lpstr>Calibri</vt:lpstr>
      <vt:lpstr>Monaco</vt:lpstr>
      <vt:lpstr>ncstate-ppt-template-horizontal-left-logo</vt:lpstr>
      <vt:lpstr>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Microsoft Office User</cp:lastModifiedBy>
  <cp:revision>1397</cp:revision>
  <cp:lastPrinted>2018-02-22T19:39:25Z</cp:lastPrinted>
  <dcterms:created xsi:type="dcterms:W3CDTF">2014-04-10T19:16:28Z</dcterms:created>
  <dcterms:modified xsi:type="dcterms:W3CDTF">2018-02-23T22:26:58Z</dcterms:modified>
  <cp:category/>
</cp:coreProperties>
</file>